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rana.ru/media/images/uploaded/gallery_promo23760000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-3897763" y="-387424"/>
            <a:ext cx="13041763" cy="72454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476672"/>
            <a:ext cx="5400600" cy="396044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/>
              <a:t>Образ поэта-пророка в лирике Лермонтова.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4005064"/>
            <a:ext cx="4067944" cy="1584176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solidFill>
                  <a:schemeClr val="tx1"/>
                </a:solidFill>
              </a:rPr>
              <a:t>«Смерть поэта», «Поэт», «Пророк».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Михаил Юрьевич Лермонтов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://www.vsehpozdravil.ru/res/files/postcards/118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14449"/>
            <a:ext cx="7600950" cy="554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760640" cy="1143000"/>
          </a:xfrm>
        </p:spPr>
        <p:txBody>
          <a:bodyPr/>
          <a:lstStyle/>
          <a:p>
            <a:r>
              <a:rPr lang="ru-RU" b="1" dirty="0" smtClean="0"/>
              <a:t>Смерть поэта, 1837 г.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700808"/>
            <a:ext cx="8003232" cy="4425355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Отмщенье, государь, отмщенье!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i="1" dirty="0" smtClean="0"/>
              <a:t>Паду к ногам твоим: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i="1" dirty="0" smtClean="0"/>
              <a:t>Будь справедлив и накажи убийцу,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i="1" dirty="0" smtClean="0"/>
              <a:t>Чтоб казнь его в позднейшие века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i="1" dirty="0" smtClean="0"/>
              <a:t>Твой правый суд потомству возвестила,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i="1" dirty="0" smtClean="0"/>
              <a:t>Чтоб видел злодеи в ней пример.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0"/>
            <a:ext cx="8003232" cy="73448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000" b="1" i="1" dirty="0" smtClean="0"/>
              <a:t>Погиб поэт!- невольник чести </a:t>
            </a:r>
          </a:p>
          <a:p>
            <a:pPr>
              <a:buNone/>
            </a:pPr>
            <a:r>
              <a:rPr lang="ru-RU" sz="4000" b="1" i="1" dirty="0" smtClean="0"/>
              <a:t>Пал</a:t>
            </a:r>
            <a:r>
              <a:rPr lang="ru-RU" sz="4000" b="1" i="1" dirty="0" smtClean="0"/>
              <a:t>, оклеветанный </a:t>
            </a:r>
            <a:r>
              <a:rPr lang="ru-RU" sz="4000" b="1" i="1" dirty="0" smtClean="0"/>
              <a:t>молвой,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С </a:t>
            </a:r>
            <a:r>
              <a:rPr lang="ru-RU" sz="4000" b="1" i="1" dirty="0" smtClean="0"/>
              <a:t>свинцом в груди и жаждой </a:t>
            </a:r>
            <a:r>
              <a:rPr lang="ru-RU" sz="4000" b="1" i="1" dirty="0" smtClean="0"/>
              <a:t>мести,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Поникнув </a:t>
            </a:r>
            <a:r>
              <a:rPr lang="ru-RU" sz="4000" b="1" i="1" dirty="0" smtClean="0"/>
              <a:t>гордой головой</a:t>
            </a:r>
            <a:r>
              <a:rPr lang="ru-RU" sz="4000" b="1" i="1" dirty="0" smtClean="0"/>
              <a:t>!..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Не </a:t>
            </a:r>
            <a:r>
              <a:rPr lang="ru-RU" sz="4000" b="1" i="1" dirty="0" smtClean="0"/>
              <a:t>вынесла душа </a:t>
            </a:r>
            <a:r>
              <a:rPr lang="ru-RU" sz="4000" b="1" i="1" dirty="0" smtClean="0"/>
              <a:t>поэта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Позора </a:t>
            </a:r>
            <a:r>
              <a:rPr lang="ru-RU" sz="4000" b="1" i="1" dirty="0" smtClean="0"/>
              <a:t>мелочных </a:t>
            </a:r>
            <a:r>
              <a:rPr lang="ru-RU" sz="4000" b="1" i="1" dirty="0" smtClean="0"/>
              <a:t>обид,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Восстал </a:t>
            </a:r>
            <a:r>
              <a:rPr lang="ru-RU" sz="4000" b="1" i="1" dirty="0" smtClean="0"/>
              <a:t>он против мнений </a:t>
            </a:r>
            <a:r>
              <a:rPr lang="ru-RU" sz="4000" b="1" i="1" dirty="0" smtClean="0"/>
              <a:t>света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Один</a:t>
            </a:r>
            <a:r>
              <a:rPr lang="ru-RU" sz="4000" b="1" i="1" dirty="0" smtClean="0"/>
              <a:t>, как прежде… и </a:t>
            </a:r>
            <a:r>
              <a:rPr lang="ru-RU" sz="4000" b="1" i="1" dirty="0" smtClean="0"/>
              <a:t>убит!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Убит</a:t>
            </a:r>
            <a:r>
              <a:rPr lang="ru-RU" sz="4000" b="1" i="1" dirty="0" smtClean="0"/>
              <a:t>!.. К чему теперь </a:t>
            </a:r>
            <a:r>
              <a:rPr lang="ru-RU" sz="4000" b="1" i="1" dirty="0" smtClean="0"/>
              <a:t>рыданья,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Пустых </a:t>
            </a:r>
            <a:r>
              <a:rPr lang="ru-RU" sz="4000" b="1" i="1" dirty="0" smtClean="0"/>
              <a:t>похвал ненужный </a:t>
            </a:r>
            <a:r>
              <a:rPr lang="ru-RU" sz="4000" b="1" i="1" dirty="0" smtClean="0"/>
              <a:t>хор</a:t>
            </a:r>
            <a:endParaRPr lang="ru-RU" sz="4000" b="1" dirty="0" smtClean="0"/>
          </a:p>
          <a:p>
            <a:pPr>
              <a:buNone/>
            </a:pPr>
            <a:r>
              <a:rPr lang="ru-RU" sz="4000" b="1" i="1" dirty="0" smtClean="0"/>
              <a:t>И </a:t>
            </a:r>
            <a:r>
              <a:rPr lang="ru-RU" sz="4000" b="1" i="1" dirty="0" smtClean="0"/>
              <a:t>жалкий лепет оправданья?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88640"/>
            <a:ext cx="8003232" cy="7200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b="1" i="1" dirty="0" smtClean="0"/>
              <a:t>Судьбы свершился приговор!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Не вы ль сперва так злобно гнали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Его свободный, смелый дар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И для потехи раздували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Чуть затаившийся пожар?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Что ж? веселитесь… Он мучений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Последних вынести не мог: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Угас, как светоч, дивный гений,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i="1" dirty="0" smtClean="0"/>
              <a:t>Увял торжественный венок.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88640"/>
            <a:ext cx="8003232" cy="7200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i="1" dirty="0" smtClean="0"/>
              <a:t>Его убийца хладнокровно</a:t>
            </a:r>
            <a:br>
              <a:rPr lang="ru-RU" sz="3600" b="1" i="1" dirty="0" smtClean="0"/>
            </a:br>
            <a:r>
              <a:rPr lang="ru-RU" sz="3600" b="1" i="1" dirty="0" smtClean="0"/>
              <a:t>Навел удар… спасенья нет:</a:t>
            </a:r>
            <a:br>
              <a:rPr lang="ru-RU" sz="3600" b="1" i="1" dirty="0" smtClean="0"/>
            </a:br>
            <a:r>
              <a:rPr lang="ru-RU" sz="3600" b="1" i="1" dirty="0" smtClean="0"/>
              <a:t>Пустое сердце бьется ровно,</a:t>
            </a:r>
            <a:br>
              <a:rPr lang="ru-RU" sz="3600" b="1" i="1" dirty="0" smtClean="0"/>
            </a:br>
            <a:r>
              <a:rPr lang="ru-RU" sz="3600" b="1" i="1" dirty="0" smtClean="0"/>
              <a:t>В руке не дрогнул пистолет.</a:t>
            </a:r>
            <a:br>
              <a:rPr lang="ru-RU" sz="3600" b="1" i="1" dirty="0" smtClean="0"/>
            </a:br>
            <a:r>
              <a:rPr lang="ru-RU" sz="3600" b="1" i="1" dirty="0" smtClean="0"/>
              <a:t>И что за диво?… издалека,</a:t>
            </a:r>
            <a:br>
              <a:rPr lang="ru-RU" sz="3600" b="1" i="1" dirty="0" smtClean="0"/>
            </a:br>
            <a:r>
              <a:rPr lang="ru-RU" sz="3600" b="1" i="1" dirty="0" smtClean="0"/>
              <a:t>Подобный сотням беглецов,</a:t>
            </a:r>
            <a:br>
              <a:rPr lang="ru-RU" sz="3600" b="1" i="1" dirty="0" smtClean="0"/>
            </a:br>
            <a:r>
              <a:rPr lang="ru-RU" sz="3600" b="1" i="1" dirty="0" smtClean="0"/>
              <a:t>На ловлю счастья и чинов</a:t>
            </a:r>
            <a:br>
              <a:rPr lang="ru-RU" sz="3600" b="1" i="1" dirty="0" smtClean="0"/>
            </a:br>
            <a:r>
              <a:rPr lang="ru-RU" sz="3600" b="1" i="1" dirty="0" smtClean="0"/>
              <a:t>Заброшен к нам по воле рока;</a:t>
            </a:r>
            <a:br>
              <a:rPr lang="ru-RU" sz="3600" b="1" i="1" dirty="0" smtClean="0"/>
            </a:br>
            <a:r>
              <a:rPr lang="ru-RU" sz="3600" b="1" i="1" dirty="0" smtClean="0"/>
              <a:t>Смеясь, он дерзко презирал</a:t>
            </a:r>
            <a:br>
              <a:rPr lang="ru-RU" sz="3600" b="1" i="1" dirty="0" smtClean="0"/>
            </a:br>
            <a:r>
              <a:rPr lang="ru-RU" sz="3600" b="1" i="1" dirty="0" smtClean="0"/>
              <a:t>Земли чужой язык и нравы;</a:t>
            </a:r>
            <a:br>
              <a:rPr lang="ru-RU" sz="3600" b="1" i="1" dirty="0" smtClean="0"/>
            </a:br>
            <a:r>
              <a:rPr lang="ru-RU" sz="3600" b="1" i="1" dirty="0" smtClean="0"/>
              <a:t>Не мог щадить он нашей славы;</a:t>
            </a:r>
            <a:br>
              <a:rPr lang="ru-RU" sz="3600" b="1" i="1" dirty="0" smtClean="0"/>
            </a:br>
            <a:r>
              <a:rPr lang="ru-RU" sz="3600" b="1" i="1" dirty="0" smtClean="0"/>
              <a:t>Не мог понять в сей миг кровавый,</a:t>
            </a:r>
            <a:br>
              <a:rPr lang="ru-RU" sz="3600" b="1" i="1" dirty="0" smtClean="0"/>
            </a:br>
            <a:r>
              <a:rPr lang="ru-RU" sz="3600" b="1" i="1" dirty="0" smtClean="0"/>
              <a:t>На что он руку поднимал!..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88640"/>
            <a:ext cx="8003232" cy="7200800"/>
          </a:xfrm>
        </p:spPr>
        <p:txBody>
          <a:bodyPr>
            <a:normAutofit fontScale="85000" lnSpcReduction="20000"/>
          </a:bodyPr>
          <a:lstStyle/>
          <a:p>
            <a:r>
              <a:rPr lang="ru-RU" sz="3600" i="1" dirty="0" smtClean="0"/>
              <a:t>И он убит — и взят могилой,</a:t>
            </a:r>
            <a:br>
              <a:rPr lang="ru-RU" sz="3600" i="1" dirty="0" smtClean="0"/>
            </a:br>
            <a:r>
              <a:rPr lang="ru-RU" sz="3600" i="1" dirty="0" smtClean="0"/>
              <a:t>Как тот певец, неведомый, но милый,</a:t>
            </a:r>
            <a:br>
              <a:rPr lang="ru-RU" sz="3600" i="1" dirty="0" smtClean="0"/>
            </a:br>
            <a:r>
              <a:rPr lang="ru-RU" sz="3600" i="1" dirty="0" smtClean="0"/>
              <a:t>Добыча ревности глухой,</a:t>
            </a:r>
            <a:br>
              <a:rPr lang="ru-RU" sz="3600" i="1" dirty="0" smtClean="0"/>
            </a:br>
            <a:r>
              <a:rPr lang="ru-RU" sz="3600" i="1" dirty="0" smtClean="0"/>
              <a:t>Воспетый им с такою чудной силой,</a:t>
            </a:r>
            <a:br>
              <a:rPr lang="ru-RU" sz="3600" i="1" dirty="0" smtClean="0"/>
            </a:br>
            <a:r>
              <a:rPr lang="ru-RU" sz="3600" i="1" dirty="0" smtClean="0"/>
              <a:t>Сраженный, как и он, безжалостной рукой.</a:t>
            </a:r>
          </a:p>
          <a:p>
            <a:r>
              <a:rPr lang="ru-RU" sz="3600" i="1" dirty="0" smtClean="0"/>
              <a:t>Зачем от мирных нег и дружбы простодушной</a:t>
            </a:r>
            <a:br>
              <a:rPr lang="ru-RU" sz="3600" i="1" dirty="0" smtClean="0"/>
            </a:br>
            <a:r>
              <a:rPr lang="ru-RU" sz="3600" i="1" dirty="0" smtClean="0"/>
              <a:t>Вступил он в этот свет завистливый и душный</a:t>
            </a:r>
            <a:br>
              <a:rPr lang="ru-RU" sz="3600" i="1" dirty="0" smtClean="0"/>
            </a:br>
            <a:r>
              <a:rPr lang="ru-RU" sz="3600" i="1" dirty="0" smtClean="0"/>
              <a:t>Для сердца вольного и пламенных страстей?</a:t>
            </a:r>
            <a:br>
              <a:rPr lang="ru-RU" sz="3600" i="1" dirty="0" smtClean="0"/>
            </a:br>
            <a:r>
              <a:rPr lang="ru-RU" sz="3600" i="1" dirty="0" smtClean="0"/>
              <a:t>Зачем он руку дал клеветникам ничтожным,</a:t>
            </a:r>
            <a:br>
              <a:rPr lang="ru-RU" sz="3600" i="1" dirty="0" smtClean="0"/>
            </a:br>
            <a:r>
              <a:rPr lang="ru-RU" sz="3600" i="1" dirty="0" smtClean="0"/>
              <a:t>Зачем поверил он словам и ласкам ложным,</a:t>
            </a:r>
            <a:br>
              <a:rPr lang="ru-RU" sz="3600" i="1" dirty="0" smtClean="0"/>
            </a:br>
            <a:r>
              <a:rPr lang="ru-RU" sz="3600" i="1" dirty="0" smtClean="0"/>
              <a:t>Он, с юных лет постигнувший людей?..</a:t>
            </a:r>
          </a:p>
          <a:p>
            <a:pPr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88640"/>
            <a:ext cx="8003232" cy="7200800"/>
          </a:xfrm>
        </p:spPr>
        <p:txBody>
          <a:bodyPr>
            <a:normAutofit fontScale="85000" lnSpcReduction="20000"/>
          </a:bodyPr>
          <a:lstStyle/>
          <a:p>
            <a:r>
              <a:rPr lang="ru-RU" sz="3600" i="1" dirty="0" smtClean="0"/>
              <a:t>И он убит — и взят могилой,</a:t>
            </a:r>
            <a:br>
              <a:rPr lang="ru-RU" sz="3600" i="1" dirty="0" smtClean="0"/>
            </a:br>
            <a:r>
              <a:rPr lang="ru-RU" sz="3600" i="1" dirty="0" smtClean="0"/>
              <a:t>Как тот певец, неведомый, но милый,</a:t>
            </a:r>
            <a:br>
              <a:rPr lang="ru-RU" sz="3600" i="1" dirty="0" smtClean="0"/>
            </a:br>
            <a:r>
              <a:rPr lang="ru-RU" sz="3600" i="1" dirty="0" smtClean="0"/>
              <a:t>Добыча ревности глухой,</a:t>
            </a:r>
            <a:br>
              <a:rPr lang="ru-RU" sz="3600" i="1" dirty="0" smtClean="0"/>
            </a:br>
            <a:r>
              <a:rPr lang="ru-RU" sz="3600" i="1" dirty="0" smtClean="0"/>
              <a:t>Воспетый им с такою чудной силой,</a:t>
            </a:r>
            <a:br>
              <a:rPr lang="ru-RU" sz="3600" i="1" dirty="0" smtClean="0"/>
            </a:br>
            <a:r>
              <a:rPr lang="ru-RU" sz="3600" i="1" dirty="0" smtClean="0"/>
              <a:t>Сраженный, как и он, безжалостной рукой.</a:t>
            </a:r>
          </a:p>
          <a:p>
            <a:r>
              <a:rPr lang="ru-RU" sz="3600" i="1" dirty="0" smtClean="0"/>
              <a:t>Зачем от мирных нег и дружбы простодушной</a:t>
            </a:r>
            <a:br>
              <a:rPr lang="ru-RU" sz="3600" i="1" dirty="0" smtClean="0"/>
            </a:br>
            <a:r>
              <a:rPr lang="ru-RU" sz="3600" i="1" dirty="0" smtClean="0"/>
              <a:t>Вступил он в этот свет завистливый и душный</a:t>
            </a:r>
            <a:br>
              <a:rPr lang="ru-RU" sz="3600" i="1" dirty="0" smtClean="0"/>
            </a:br>
            <a:r>
              <a:rPr lang="ru-RU" sz="3600" i="1" dirty="0" smtClean="0"/>
              <a:t>Для сердца вольного и пламенных страстей?</a:t>
            </a:r>
            <a:br>
              <a:rPr lang="ru-RU" sz="3600" i="1" dirty="0" smtClean="0"/>
            </a:br>
            <a:r>
              <a:rPr lang="ru-RU" sz="3600" i="1" dirty="0" smtClean="0"/>
              <a:t>Зачем он руку дал клеветникам ничтожным,</a:t>
            </a:r>
            <a:br>
              <a:rPr lang="ru-RU" sz="3600" i="1" dirty="0" smtClean="0"/>
            </a:br>
            <a:r>
              <a:rPr lang="ru-RU" sz="3600" i="1" dirty="0" smtClean="0"/>
              <a:t>Зачем поверил он словам и ласкам ложным,</a:t>
            </a:r>
            <a:br>
              <a:rPr lang="ru-RU" sz="3600" i="1" dirty="0" smtClean="0"/>
            </a:br>
            <a:r>
              <a:rPr lang="ru-RU" sz="3600" i="1" dirty="0" smtClean="0"/>
              <a:t>Он, с юных лет постигнувший людей?..</a:t>
            </a:r>
          </a:p>
          <a:p>
            <a:pPr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88640"/>
            <a:ext cx="8003232" cy="7200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i="1" dirty="0" smtClean="0"/>
              <a:t>И прежний сняв венок — они венец терновый,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Увитый лаврами, надели на него: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Но иглы тайные сурово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Язвили славное чело;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Отравлены его последние мгновенья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Коварным шепотом насмешливых невежд,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И умер он — с напрасной жаждой мщенья,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С досадой тайною обманутых надежд.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Замолкли звуки чудных песен,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Не раздаваться им опять: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Приют певца угрюм и тесен,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И на устах его печать.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ikeabooks.ru/blog/wp-content/uploads/2016/09/v_bolshom_teatre_zavershatsya_torzhestva_v_chest_200-letiya_so_dnya_rozhdeniya_lermontova-800x51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907704" y="0"/>
            <a:ext cx="11639981" cy="74786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260648"/>
            <a:ext cx="8003232" cy="8064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100" b="1" i="1" dirty="0" smtClean="0"/>
              <a:t>А вы, надменные потомки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Известной подлостью прославленных отцов,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Пятою рабскою поправшие обломки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Игрою </a:t>
            </a:r>
            <a:r>
              <a:rPr lang="ru-RU" sz="4100" b="1" i="1" dirty="0" err="1" smtClean="0"/>
              <a:t>счастия</a:t>
            </a:r>
            <a:r>
              <a:rPr lang="ru-RU" sz="4100" b="1" i="1" dirty="0" smtClean="0"/>
              <a:t> обиженных родов!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Вы, жадною толпой стоящие у трона,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Свободы, Гения и Славы палачи!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Таитесь вы под </a:t>
            </a:r>
            <a:r>
              <a:rPr lang="ru-RU" sz="4100" b="1" i="1" dirty="0" err="1" smtClean="0"/>
              <a:t>сению</a:t>
            </a:r>
            <a:r>
              <a:rPr lang="ru-RU" sz="4100" b="1" i="1" dirty="0" smtClean="0"/>
              <a:t> закона,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Пред вами суд и правда — всё молчи!..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Но есть и божий суд, наперсники разврата!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Есть грозный суд: он ждет;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Он не доступен звону злата,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И мысли, и дела он знает наперед.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Тогда напрасно вы прибегнете к злословью: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Оно вам не поможет вновь,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И вы не смоете всей вашей черной кровью</a:t>
            </a:r>
            <a:r>
              <a:rPr lang="ru-RU" sz="4100" b="1" dirty="0" smtClean="0"/>
              <a:t/>
            </a:r>
            <a:br>
              <a:rPr lang="ru-RU" sz="4100" b="1" dirty="0" smtClean="0"/>
            </a:br>
            <a:r>
              <a:rPr lang="ru-RU" sz="4100" b="1" i="1" dirty="0" smtClean="0"/>
              <a:t>Поэта праведную кровь!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/>
              <a:t>Работа в группах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Задание для 1 группы.</a:t>
            </a:r>
            <a:r>
              <a:rPr lang="ru-RU" dirty="0" smtClean="0"/>
              <a:t> Проанализируйте стихотворение М.Ю.Лермонтова «Поэт»</a:t>
            </a:r>
          </a:p>
          <a:p>
            <a:r>
              <a:rPr lang="ru-RU" u="sng" dirty="0" smtClean="0"/>
              <a:t>Задание для 2 группы.</a:t>
            </a:r>
            <a:r>
              <a:rPr lang="ru-RU" dirty="0" smtClean="0"/>
              <a:t> Проанализируйте стихотворение М.Ю.Лермонтова «Пророк».</a:t>
            </a:r>
          </a:p>
          <a:p>
            <a:r>
              <a:rPr lang="ru-RU" u="sng" dirty="0" smtClean="0"/>
              <a:t>Задание для 3 группы.</a:t>
            </a:r>
            <a:r>
              <a:rPr lang="ru-RU" dirty="0" smtClean="0"/>
              <a:t> Заполните таблицу на основе сравнения двух </a:t>
            </a:r>
            <a:r>
              <a:rPr lang="ru-RU" dirty="0" smtClean="0"/>
              <a:t>стихотворений</a:t>
            </a:r>
            <a:r>
              <a:rPr lang="ru-RU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«</a:t>
            </a:r>
            <a:r>
              <a:rPr lang="ru-RU" dirty="0" smtClean="0"/>
              <a:t>Пророк» А.С.Пушкина и «Пророк» </a:t>
            </a:r>
            <a:r>
              <a:rPr lang="ru-RU" dirty="0" smtClean="0"/>
              <a:t>М.Ю.Лермонтова.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Выучить наизусть стихотворение «Смерть поэта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По сборникам избранной лирики подобрать стихотворения, где ведущей темой является тема любви, выбор цитат для работы по теме.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Образ поэта-пророка в лирике Лермонтова.  </vt:lpstr>
      <vt:lpstr>Михаил Юрьевич Лермонтов</vt:lpstr>
      <vt:lpstr>Смерть поэта, 1837 г.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Работа в группах.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 поэта-пророка в лирике Лермонтова.  </dc:title>
  <dc:creator>GrandMaster</dc:creator>
  <cp:lastModifiedBy>1</cp:lastModifiedBy>
  <cp:revision>1</cp:revision>
  <dcterms:created xsi:type="dcterms:W3CDTF">2017-01-30T12:18:32Z</dcterms:created>
  <dcterms:modified xsi:type="dcterms:W3CDTF">2017-01-30T13:06:21Z</dcterms:modified>
</cp:coreProperties>
</file>